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79" r:id="rId3"/>
    <p:sldId id="262" r:id="rId4"/>
    <p:sldId id="284" r:id="rId5"/>
    <p:sldId id="258" r:id="rId6"/>
    <p:sldId id="291" r:id="rId7"/>
    <p:sldId id="292" r:id="rId8"/>
    <p:sldId id="293" r:id="rId9"/>
    <p:sldId id="294" r:id="rId10"/>
    <p:sldId id="295" r:id="rId11"/>
    <p:sldId id="296" r:id="rId12"/>
    <p:sldId id="4413" r:id="rId13"/>
    <p:sldId id="297" r:id="rId14"/>
    <p:sldId id="298" r:id="rId15"/>
    <p:sldId id="300" r:id="rId16"/>
    <p:sldId id="299" r:id="rId17"/>
    <p:sldId id="271" r:id="rId18"/>
    <p:sldId id="4400" r:id="rId19"/>
    <p:sldId id="4410" r:id="rId20"/>
    <p:sldId id="4402" r:id="rId21"/>
    <p:sldId id="4403" r:id="rId22"/>
    <p:sldId id="4404" r:id="rId23"/>
    <p:sldId id="4405" r:id="rId24"/>
    <p:sldId id="4407" r:id="rId25"/>
    <p:sldId id="4406" r:id="rId26"/>
    <p:sldId id="4411" r:id="rId27"/>
    <p:sldId id="4412" r:id="rId28"/>
    <p:sldId id="4408" r:id="rId29"/>
    <p:sldId id="4409" r:id="rId30"/>
    <p:sldId id="309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Cristina Matos" initials="ACM" lastIdx="4" clrIdx="0">
    <p:extLst>
      <p:ext uri="{19B8F6BF-5375-455C-9EA6-DF929625EA0E}">
        <p15:presenceInfo xmlns:p15="http://schemas.microsoft.com/office/powerpoint/2012/main" userId="fa88c70d1c96c81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987"/>
    <a:srgbClr val="664FF3"/>
    <a:srgbClr val="3E6DC2"/>
    <a:srgbClr val="BF7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472481064275e42e/RAQUEL%20NUVENS/F%20GETULIO%20VARGAS/INSUMOS/NECESSIDADES%20habitacionais/DEFICIT%20habitacional/USADOS%20na%20nota%20t&#233;cnica/Usado.%20IBGE%20FJP%202022%20deficit%20habitacional%20no%20Brasi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'Deficit 2016 2022'!$M$7</c:f>
              <c:strCache>
                <c:ptCount val="1"/>
                <c:pt idx="0">
                  <c:v>BAHIA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'Deficit 2016 2022'!$L$8:$L$12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2022</c:v>
                </c:pt>
              </c:numCache>
            </c:numRef>
          </c:cat>
          <c:val>
            <c:numRef>
              <c:f>'Deficit 2016 2022'!$M$8:$M$12</c:f>
              <c:numCache>
                <c:formatCode>#,##0</c:formatCode>
                <c:ptCount val="5"/>
                <c:pt idx="0">
                  <c:v>392305</c:v>
                </c:pt>
                <c:pt idx="1">
                  <c:v>441241</c:v>
                </c:pt>
                <c:pt idx="2">
                  <c:v>419831</c:v>
                </c:pt>
                <c:pt idx="3">
                  <c:v>420425</c:v>
                </c:pt>
                <c:pt idx="4">
                  <c:v>440355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5A-4575-B557-6CD5DFC50B9A}"/>
            </c:ext>
          </c:extLst>
        </c:ser>
        <c:ser>
          <c:idx val="1"/>
          <c:order val="1"/>
          <c:tx>
            <c:strRef>
              <c:f>'Deficit 2016 2022'!$N$7</c:f>
              <c:strCache>
                <c:ptCount val="1"/>
                <c:pt idx="0">
                  <c:v>RMS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666666666666644E-2"/>
                  <c:y val="-1.27959053103007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5A-4575-B557-6CD5DFC50B9A}"/>
                </c:ext>
              </c:extLst>
            </c:dLbl>
            <c:dLbl>
              <c:idx val="1"/>
              <c:layout>
                <c:manualLayout>
                  <c:x val="2.777777777777777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55A-4575-B557-6CD5DFC50B9A}"/>
                </c:ext>
              </c:extLst>
            </c:dLbl>
            <c:dLbl>
              <c:idx val="2"/>
              <c:layout>
                <c:manualLayout>
                  <c:x val="4.1666666666666664E-2"/>
                  <c:y val="-4.26530177010031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55A-4575-B557-6CD5DFC50B9A}"/>
                </c:ext>
              </c:extLst>
            </c:dLbl>
            <c:dLbl>
              <c:idx val="3"/>
              <c:layout>
                <c:manualLayout>
                  <c:x val="3.3333333333333333E-2"/>
                  <c:y val="-1.27959053103007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55A-4575-B557-6CD5DFC50B9A}"/>
                </c:ext>
              </c:extLst>
            </c:dLbl>
            <c:dLbl>
              <c:idx val="4"/>
              <c:layout>
                <c:manualLayout>
                  <c:x val="3.333333333333333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5A-4575-B557-6CD5DFC50B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9525" cap="rnd">
                <a:solidFill>
                  <a:schemeClr val="accent2"/>
                </a:solidFill>
              </a:ln>
              <a:effectLst/>
            </c:spPr>
            <c:trendlineType val="linear"/>
            <c:dispRSqr val="0"/>
            <c:dispEq val="0"/>
          </c:trendline>
          <c:cat>
            <c:numRef>
              <c:f>'Deficit 2016 2022'!$L$8:$L$12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2022</c:v>
                </c:pt>
              </c:numCache>
            </c:numRef>
          </c:cat>
          <c:val>
            <c:numRef>
              <c:f>'Deficit 2016 2022'!$N$8:$N$12</c:f>
              <c:numCache>
                <c:formatCode>#,##0</c:formatCode>
                <c:ptCount val="5"/>
                <c:pt idx="0">
                  <c:v>117648</c:v>
                </c:pt>
                <c:pt idx="1">
                  <c:v>131630</c:v>
                </c:pt>
                <c:pt idx="2">
                  <c:v>118638</c:v>
                </c:pt>
                <c:pt idx="3">
                  <c:v>110615</c:v>
                </c:pt>
                <c:pt idx="4">
                  <c:v>105211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55A-4575-B557-6CD5DFC50B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1414982927"/>
        <c:axId val="1414983407"/>
      </c:barChart>
      <c:catAx>
        <c:axId val="141498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4983407"/>
        <c:crosses val="autoZero"/>
        <c:auto val="1"/>
        <c:lblAlgn val="ctr"/>
        <c:lblOffset val="100"/>
        <c:noMultiLvlLbl val="0"/>
      </c:catAx>
      <c:valAx>
        <c:axId val="1414983407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498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'Deficit 2016 2022'!$Q$23</c:f>
              <c:strCache>
                <c:ptCount val="1"/>
                <c:pt idx="0">
                  <c:v>Bahia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'Deficit 2016 2022'!$P$24:$P$28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2022</c:v>
                </c:pt>
              </c:numCache>
            </c:numRef>
          </c:cat>
          <c:val>
            <c:numRef>
              <c:f>'Deficit 2016 2022'!$Q$24:$Q$28</c:f>
              <c:numCache>
                <c:formatCode>General</c:formatCode>
                <c:ptCount val="5"/>
                <c:pt idx="0">
                  <c:v>8</c:v>
                </c:pt>
                <c:pt idx="1">
                  <c:v>8.9</c:v>
                </c:pt>
                <c:pt idx="2">
                  <c:v>8.4</c:v>
                </c:pt>
                <c:pt idx="3">
                  <c:v>8.1</c:v>
                </c:pt>
                <c:pt idx="4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1B-4F6B-91ED-329B1001A002}"/>
            </c:ext>
          </c:extLst>
        </c:ser>
        <c:ser>
          <c:idx val="1"/>
          <c:order val="1"/>
          <c:tx>
            <c:strRef>
              <c:f>'Deficit 2016 2022'!$R$23</c:f>
              <c:strCache>
                <c:ptCount val="1"/>
                <c:pt idx="0">
                  <c:v>RMS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'Deficit 2016 2022'!$P$24:$P$28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2022</c:v>
                </c:pt>
              </c:numCache>
            </c:numRef>
          </c:cat>
          <c:val>
            <c:numRef>
              <c:f>'Deficit 2016 2022'!$R$24:$R$28</c:f>
              <c:numCache>
                <c:formatCode>General</c:formatCode>
                <c:ptCount val="5"/>
                <c:pt idx="0">
                  <c:v>8.6999999999999993</c:v>
                </c:pt>
                <c:pt idx="1">
                  <c:v>9.4</c:v>
                </c:pt>
                <c:pt idx="2">
                  <c:v>8.5</c:v>
                </c:pt>
                <c:pt idx="3">
                  <c:v>7.6</c:v>
                </c:pt>
                <c:pt idx="4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1B-4F6B-91ED-329B1001A0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664438728"/>
        <c:axId val="664430088"/>
      </c:barChart>
      <c:catAx>
        <c:axId val="66443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4430088"/>
        <c:crosses val="autoZero"/>
        <c:auto val="1"/>
        <c:lblAlgn val="ctr"/>
        <c:lblOffset val="100"/>
        <c:noMultiLvlLbl val="0"/>
      </c:catAx>
      <c:valAx>
        <c:axId val="6644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443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55-4CFA-9046-AE52BA43B3B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55-4CFA-9046-AE52BA43B3B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55-4CFA-9046-AE52BA43B3B5}"/>
              </c:ext>
            </c:extLst>
          </c:dPt>
          <c:dLbls>
            <c:dLbl>
              <c:idx val="0"/>
              <c:layout>
                <c:manualLayout>
                  <c:x val="3.7536964129483812E-2"/>
                  <c:y val="1.42632691746864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55-4CFA-9046-AE52BA43B3B5}"/>
                </c:ext>
              </c:extLst>
            </c:dLbl>
            <c:dLbl>
              <c:idx val="1"/>
              <c:layout>
                <c:manualLayout>
                  <c:x val="0.15833333333333333"/>
                  <c:y val="-4.55121755613880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55-4CFA-9046-AE52BA43B3B5}"/>
                </c:ext>
              </c:extLst>
            </c:dLbl>
            <c:dLbl>
              <c:idx val="2"/>
              <c:layout>
                <c:manualLayout>
                  <c:x val="-3.7659995625546804E-2"/>
                  <c:y val="5.71996208807232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55-4CFA-9046-AE52BA43B3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'DPP número de inad'!$E$31:$E$33</c:f>
              <c:strCache>
                <c:ptCount val="3"/>
                <c:pt idx="0">
                  <c:v>Brasil</c:v>
                </c:pt>
                <c:pt idx="1">
                  <c:v>Bahia</c:v>
                </c:pt>
                <c:pt idx="2">
                  <c:v>RMS</c:v>
                </c:pt>
              </c:strCache>
            </c:strRef>
          </c:cat>
          <c:val>
            <c:numRef>
              <c:f>'DPP número de inad'!$F$31:$F$33</c:f>
              <c:numCache>
                <c:formatCode>General</c:formatCode>
                <c:ptCount val="3"/>
                <c:pt idx="0">
                  <c:v>41.2</c:v>
                </c:pt>
                <c:pt idx="1">
                  <c:v>48.1</c:v>
                </c:pt>
                <c:pt idx="2">
                  <c:v>43.4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55-4CFA-9046-AE52BA43B3B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163407699037623"/>
          <c:y val="0.39670056867891512"/>
          <c:w val="0.10058814523184603"/>
          <c:h val="0.23437664041994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'Número FCU'!$A$18:$A$26</c:f>
              <c:strCache>
                <c:ptCount val="9"/>
                <c:pt idx="0">
                  <c:v>Salvador</c:v>
                </c:pt>
                <c:pt idx="1">
                  <c:v>Camaçari</c:v>
                </c:pt>
                <c:pt idx="2">
                  <c:v>Lauro de Freitas</c:v>
                </c:pt>
                <c:pt idx="3">
                  <c:v>Simões Filho</c:v>
                </c:pt>
                <c:pt idx="4">
                  <c:v>Candeias</c:v>
                </c:pt>
                <c:pt idx="5">
                  <c:v>Vera Cruz</c:v>
                </c:pt>
                <c:pt idx="6">
                  <c:v>Itaparica</c:v>
                </c:pt>
                <c:pt idx="7">
                  <c:v>Madre de Deus</c:v>
                </c:pt>
                <c:pt idx="8">
                  <c:v>São Francisco do Conde</c:v>
                </c:pt>
              </c:strCache>
            </c:strRef>
          </c:cat>
          <c:val>
            <c:numRef>
              <c:f>'Número FCU'!$B$18:$B$26</c:f>
              <c:numCache>
                <c:formatCode>_-* #,##0_-;\-* #,##0_-;_-* "-"??_-;_-@_-</c:formatCode>
                <c:ptCount val="9"/>
                <c:pt idx="0">
                  <c:v>262</c:v>
                </c:pt>
                <c:pt idx="1">
                  <c:v>47</c:v>
                </c:pt>
                <c:pt idx="2">
                  <c:v>35</c:v>
                </c:pt>
                <c:pt idx="3">
                  <c:v>12</c:v>
                </c:pt>
                <c:pt idx="4">
                  <c:v>9</c:v>
                </c:pt>
                <c:pt idx="5">
                  <c:v>8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8-43E1-A241-C6F49D0ED9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814036712"/>
        <c:axId val="814037792"/>
      </c:barChart>
      <c:catAx>
        <c:axId val="814036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14037792"/>
        <c:crosses val="autoZero"/>
        <c:auto val="1"/>
        <c:lblAlgn val="ctr"/>
        <c:lblOffset val="100"/>
        <c:noMultiLvlLbl val="0"/>
      </c:catAx>
      <c:valAx>
        <c:axId val="814037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14036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1589E-1724-B1B3-14DF-3E36A086E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0646A4-552E-FA2F-50E5-04B099CA2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C1D1A4-FDEF-AB4B-556B-2A2578C9E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BEA258-042C-9FDA-B3CD-691DF0562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5188B6-AABA-A638-9723-2D3B0C5A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1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CC45F-1D56-253A-9D6B-7262098D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E9E828-47C0-93AF-519E-D6EAB5049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CBCA19-E7BA-B4E8-D1C9-8ACE697B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7C687D-A488-28BC-F1CF-D3C6C5C9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4FBCE5-70CF-01F7-C552-BAD76219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52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2E641C-CBA1-053A-8BF1-630A5C00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60E9D54-7EF4-78EC-A48F-8AA9DF9D4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C37B18-CAFD-7EF6-F897-7CAD9A3A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772E5C-457C-F917-EE20-120176BD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EA2D98-3628-EA2E-A68F-56820EE78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966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E11E3-C45B-CE5F-1A78-6EEE63DE4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9DB45B-9320-6CC0-1462-59DEDF974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3FC207-577B-CAAD-5912-5F141A06B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FF9779-4B12-38D8-5DA1-DD953361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C5F379-6CD6-9D0A-D16F-44C0C63A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EF6C63-94F1-A530-9199-E0B5B012E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70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D142C1-76DA-614D-C2E1-FF4466825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36A394-07A2-AED6-196C-F53C79577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962C78-E2F6-7267-DDC2-0630859B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8B8FD8-045E-C0C6-E58A-BF5AEAEAF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8F91AEC-2587-381C-AD08-817CD0032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1C17AB2-3527-42B0-5D27-0B8263B3D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53F9129-FA8E-E03E-0112-EEE9856F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98D11DE-885D-4445-CB4F-AF166229F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67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5CC03-4EBC-11A1-60EB-5C3988F8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5DAA91A-FF03-63C8-D84A-ECC31ED18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D40D5F-5C06-A5F7-5D21-1948DAEC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DBEA38E-C75F-9F9A-FC43-C7ADB7EA2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339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209FC85-79EA-F834-B54B-0C08BC313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77D5687-4CDB-8932-2EA5-22E7DDEAF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71D729-6FDB-1D88-1CC6-03B5CE3B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55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FAB1A-362A-D383-8B9E-D2325DA08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A0B54A-7B3F-702E-14CB-9924ABB7C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3E5F96-4EEE-BE90-E9E1-8E13C6FE8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5109FA-E982-FA01-4246-F206AB743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E2FE5A-9420-5AE2-BEC4-B075C38E0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CCF54F-5CD6-620B-6B07-DD79BEDCB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69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618B3-C8B9-C055-F5F5-D3288884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402DEF-7967-0D37-62D2-93530AF5E7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993B2-ACB0-BC7F-2F92-F62AB219F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564BD9-F4CA-6150-6EB7-F4139F27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25D72-EBB0-D3AD-3604-D1E1D67F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0832C0-FD2C-2C52-C19F-9E237BBC1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1359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4C58D-19A6-ECF2-745D-3A993B4F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2650AB-1AD3-D315-FD5C-C2029E2F0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C3E940-9E2B-B3AD-322E-C12D628A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3A203D-E27C-5DAE-38CA-44DB22F6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6A16AC-C2E8-6353-9279-30FC4DA2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38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A6FD63-6EFE-6FD9-21E4-8BA6C5931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59E4A8-EAF7-B6F4-6454-76571A3F4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789FD8-EC73-4DA4-2390-9C6222C15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6B4F53-D9DB-C59F-A257-BD81AFC3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BBEA53-30AA-5223-8A69-784CDE276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205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925581E-EDF7-7CFF-F0BB-1C821FC3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236F28-7D9C-4E4D-646E-F82BA592F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CBBE3B-95AF-31C8-568B-F00819DC0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91FAE-81A0-6948-985F-668A942CDFC5}" type="datetimeFigureOut">
              <a:rPr lang="pt-BR" smtClean="0"/>
              <a:t>15/12/2025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A5CEE-61F9-04D9-66C8-C2A045A32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C90CDD-714E-7AED-5089-DC1663C5D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5C728-9EDA-A244-9681-2DFE7AAB40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61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caubr.gov.br/olharquetransforma/submissao/projeto-novo-mane-dende-em-salvador/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16336A90-3ABA-4B34-A354-8816A4EB0C4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 descr="Uma imagem contendo Interface gráfica do usuário&#10;&#10;O conteúdo gerado por IA pode estar incorreto.">
              <a:extLst>
                <a:ext uri="{FF2B5EF4-FFF2-40B4-BE49-F238E27FC236}">
                  <a16:creationId xmlns:a16="http://schemas.microsoft.com/office/drawing/2014/main" id="{2381C0E8-0B8F-A793-91FC-099893169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8A98B7A4-95FF-4648-88D3-EA73E1E09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779"/>
            <a:stretch/>
          </p:blipFill>
          <p:spPr>
            <a:xfrm>
              <a:off x="600310" y="2264618"/>
              <a:ext cx="2097920" cy="272353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5F9705F-DA5A-4039-9F0D-67E5F86AAF8C}"/>
              </a:ext>
            </a:extLst>
          </p:cNvPr>
          <p:cNvSpPr txBox="1"/>
          <p:nvPr/>
        </p:nvSpPr>
        <p:spPr>
          <a:xfrm>
            <a:off x="3162770" y="3110195"/>
            <a:ext cx="759687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Patrimônio Imobiliário e Habitação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DB9C7D2-4914-4B00-A2AF-AE415DA33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3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96CDF7-BAE4-4E9A-A90C-D6B3EDCAB96C}"/>
              </a:ext>
            </a:extLst>
          </p:cNvPr>
          <p:cNvSpPr txBox="1"/>
          <p:nvPr/>
        </p:nvSpPr>
        <p:spPr>
          <a:xfrm>
            <a:off x="1813984" y="473587"/>
            <a:ext cx="7857066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Agenda</a:t>
            </a:r>
            <a:endParaRPr lang="pt-BR" dirty="0"/>
          </a:p>
          <a:p>
            <a:endParaRPr lang="pt-BR" sz="4400" b="1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C55A26A-E2A1-4BA2-B7B3-4EF18406D1B1}"/>
              </a:ext>
            </a:extLst>
          </p:cNvPr>
          <p:cNvSpPr txBox="1"/>
          <p:nvPr/>
        </p:nvSpPr>
        <p:spPr>
          <a:xfrm>
            <a:off x="1972134" y="1927611"/>
            <a:ext cx="7004888" cy="38079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000" b="1" dirty="0">
                <a:solidFill>
                  <a:srgbClr val="414987"/>
                </a:solidFill>
                <a:latin typeface="Calibri"/>
                <a:ea typeface="Calibri"/>
                <a:cs typeface="Calibri"/>
              </a:rPr>
              <a:t>08h30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Abertura oficial e regimento interno</a:t>
            </a:r>
            <a:endParaRPr lang="pt-BR" dirty="0"/>
          </a:p>
          <a:p>
            <a:endParaRPr lang="pt-BR" sz="2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t-BR" sz="2000" b="1" dirty="0">
                <a:solidFill>
                  <a:srgbClr val="414987"/>
                </a:solidFill>
                <a:latin typeface="Calibri"/>
                <a:ea typeface="Calibri"/>
                <a:cs typeface="Calibri"/>
              </a:rPr>
              <a:t>09h00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Apresentação do tema</a:t>
            </a:r>
            <a:endParaRPr lang="pt-BR" dirty="0"/>
          </a:p>
          <a:p>
            <a:endParaRPr lang="pt-BR" sz="2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t-BR" sz="2000" b="1" dirty="0">
                <a:solidFill>
                  <a:srgbClr val="414987"/>
                </a:solidFill>
                <a:latin typeface="Calibri"/>
                <a:ea typeface="Calibri"/>
                <a:cs typeface="Calibri"/>
              </a:rPr>
              <a:t>09h30 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Abertura </a:t>
            </a: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do 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diálogo para escuta dos participantes</a:t>
            </a:r>
            <a:endParaRPr lang="pt-BR" dirty="0"/>
          </a:p>
          <a:p>
            <a:endParaRPr lang="pt-BR" sz="2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t-BR" sz="2000" b="1" dirty="0">
                <a:solidFill>
                  <a:srgbClr val="414987"/>
                </a:solidFill>
                <a:latin typeface="Calibri"/>
                <a:ea typeface="Calibri"/>
                <a:cs typeface="Calibri"/>
              </a:rPr>
              <a:t>11h00 </a:t>
            </a:r>
            <a:r>
              <a:rPr lang="pt-BR" sz="2000" i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Coffee</a:t>
            </a:r>
            <a:r>
              <a:rPr lang="pt-BR" sz="20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-break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endParaRPr lang="pt-BR" dirty="0"/>
          </a:p>
          <a:p>
            <a:endParaRPr lang="pt-BR" sz="2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t-BR" sz="2000" b="1" dirty="0">
                <a:solidFill>
                  <a:srgbClr val="2F5597"/>
                </a:solidFill>
                <a:latin typeface="Calibri"/>
                <a:ea typeface="Calibri"/>
                <a:cs typeface="Calibri"/>
              </a:rPr>
              <a:t>11h30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Seguir com a escuta dos participantes</a:t>
            </a:r>
            <a:endParaRPr lang="pt-BR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pt-BR" sz="2000" dirty="0">
              <a:ea typeface="Calibri"/>
              <a:cs typeface="Calibri"/>
            </a:endParaRPr>
          </a:p>
          <a:p>
            <a:r>
              <a:rPr lang="pt-BR" sz="2000" b="1" dirty="0">
                <a:solidFill>
                  <a:srgbClr val="414987"/>
                </a:solidFill>
                <a:latin typeface="Calibri"/>
                <a:ea typeface="Calibri"/>
                <a:cs typeface="Calibri"/>
              </a:rPr>
              <a:t>12h30</a:t>
            </a:r>
            <a:r>
              <a:rPr lang="pt-BR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Encerramento</a:t>
            </a:r>
            <a:endParaRPr lang="pt-BR" dirty="0"/>
          </a:p>
          <a:p>
            <a:pPr>
              <a:lnSpc>
                <a:spcPct val="150000"/>
              </a:lnSpc>
            </a:pPr>
            <a:endParaRPr lang="pt-BR" sz="1600" dirty="0">
              <a:latin typeface="Open Sans"/>
              <a:ea typeface="Open Sans"/>
              <a:cs typeface="Open Sans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753465D-5A42-494E-99F4-A715013E7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76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E2DBE-4446-46D9-0E2B-7E0D8801C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3A13E61-7670-9367-F759-F3E20534CAC6}"/>
              </a:ext>
            </a:extLst>
          </p:cNvPr>
          <p:cNvSpPr txBox="1"/>
          <p:nvPr/>
        </p:nvSpPr>
        <p:spPr>
          <a:xfrm>
            <a:off x="3249803" y="988949"/>
            <a:ext cx="785706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</a:rPr>
              <a:t>Contexto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7BA0A0-985C-4392-A606-F9DD8503E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508"/>
            <a:ext cx="2956398" cy="2411799"/>
          </a:xfrm>
          <a:prstGeom prst="rect">
            <a:avLst/>
          </a:prstGeom>
        </p:spPr>
      </p:pic>
      <p:sp>
        <p:nvSpPr>
          <p:cNvPr id="3" name="CaixaDeTexto 3">
            <a:extLst>
              <a:ext uri="{FF2B5EF4-FFF2-40B4-BE49-F238E27FC236}">
                <a16:creationId xmlns:a16="http://schemas.microsoft.com/office/drawing/2014/main" id="{0F7B5041-45DA-A880-1AB5-22AA4C48F6F4}"/>
              </a:ext>
            </a:extLst>
          </p:cNvPr>
          <p:cNvSpPr txBox="1"/>
          <p:nvPr/>
        </p:nvSpPr>
        <p:spPr>
          <a:xfrm>
            <a:off x="789482" y="5230414"/>
            <a:ext cx="10613036" cy="140807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1700" i="1" dirty="0">
                <a:ea typeface="Open Sans"/>
                <a:cs typeface="Open Sans"/>
              </a:rPr>
              <a:t> “A habitação desempenha papel fundamental na estruturação do espaço urbano, nas estratégias para a gestão de cidades, na relação com a infraestrutura instalada e necessária para promovê-la e na disponibilidade da terra urbana.” </a:t>
            </a:r>
          </a:p>
          <a:p>
            <a:pPr algn="just">
              <a:lnSpc>
                <a:spcPct val="150000"/>
              </a:lnSpc>
            </a:pPr>
            <a:r>
              <a:rPr lang="pt-BR" sz="1100" dirty="0">
                <a:ea typeface="Open Sans"/>
                <a:cs typeface="Open Sans"/>
              </a:rPr>
              <a:t>Fonte: SALVADOR HOJE E SUAS TENDÊNCIAS - Plano Salvador 500.</a:t>
            </a:r>
          </a:p>
          <a:p>
            <a:endParaRPr lang="pt-BR" dirty="0">
              <a:ea typeface="Calibri"/>
              <a:cs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6B3C9DB-1814-4AC9-84DD-46395F12DE44}"/>
              </a:ext>
            </a:extLst>
          </p:cNvPr>
          <p:cNvSpPr txBox="1"/>
          <p:nvPr/>
        </p:nvSpPr>
        <p:spPr>
          <a:xfrm>
            <a:off x="816126" y="2712574"/>
            <a:ext cx="10586392" cy="228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700" i="1" dirty="0"/>
              <a:t>Art. 1o Na execução da política urbana, de que tratam os </a:t>
            </a:r>
            <a:r>
              <a:rPr lang="pt-BR" sz="1700" i="1" dirty="0" err="1"/>
              <a:t>arts</a:t>
            </a:r>
            <a:r>
              <a:rPr lang="pt-BR" sz="1700" i="1" dirty="0"/>
              <a:t>. 182 e 183 da Constituição Federal, será aplicado o previsto nesta Lei.</a:t>
            </a:r>
          </a:p>
          <a:p>
            <a:pPr algn="just">
              <a:lnSpc>
                <a:spcPct val="150000"/>
              </a:lnSpc>
            </a:pPr>
            <a:r>
              <a:rPr lang="pt-BR" sz="1700" b="1" i="1" dirty="0"/>
              <a:t>Parágrafo único</a:t>
            </a:r>
            <a:r>
              <a:rPr lang="pt-BR" sz="1700" i="1" dirty="0"/>
              <a:t>. Para todos os efeitos, esta Lei, denominada Estatuto da Cidade, estabelece normas de ordem pública e interesse social que regulam o uso da propriedade urbana em prol do bem coletivo, da segurança e do bem-estar dos cidadãos, bem como do equilíbrio ambiental. </a:t>
            </a:r>
          </a:p>
          <a:p>
            <a:pPr algn="just">
              <a:lnSpc>
                <a:spcPct val="150000"/>
              </a:lnSpc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"/>
                <a:cs typeface="Open Sans"/>
              </a:rPr>
              <a:t>Fonte: Estatuto das Cidades.</a:t>
            </a:r>
            <a:endParaRPr lang="pt-BR" i="1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24DA4D8-AAC8-488F-9A1D-66D99F34E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0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E2DBE-4446-46D9-0E2B-7E0D8801C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3A13E61-7670-9367-F759-F3E20534CAC6}"/>
              </a:ext>
            </a:extLst>
          </p:cNvPr>
          <p:cNvSpPr txBox="1"/>
          <p:nvPr/>
        </p:nvSpPr>
        <p:spPr>
          <a:xfrm>
            <a:off x="3249803" y="988949"/>
            <a:ext cx="785706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</a:rPr>
              <a:t>Objetivos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7BA0A0-985C-4392-A606-F9DD8503E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508"/>
            <a:ext cx="2956398" cy="241179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6B3C9DB-1814-4AC9-84DD-46395F12DE44}"/>
              </a:ext>
            </a:extLst>
          </p:cNvPr>
          <p:cNvSpPr txBox="1"/>
          <p:nvPr/>
        </p:nvSpPr>
        <p:spPr>
          <a:xfrm>
            <a:off x="921057" y="3332097"/>
            <a:ext cx="10586392" cy="2819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/>
              <a:t>Promover o diálogo técnico e colaborativo entre os diferentes atores;</a:t>
            </a:r>
          </a:p>
          <a:p>
            <a:pPr marL="285750" indent="-285750" algn="just">
              <a:lnSpc>
                <a:spcPct val="15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/>
              <a:t>Pontuar as transformações da cidade de Salvador entre 2016 e 2025;</a:t>
            </a:r>
          </a:p>
          <a:p>
            <a:pPr marL="285750" indent="-285750" algn="just">
              <a:lnSpc>
                <a:spcPct val="15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/>
              <a:t>Observar as propostas enunciadas no Plano Diretor de Desenvolvimento Urbano do Município de Salvador (PDDU 2016), na Lei do Ordenamento Territorial do Uso e Ocupação do Solo no Município de Salvador (LOUOS 2016) e no Plano Salvador 500; e</a:t>
            </a:r>
          </a:p>
          <a:p>
            <a:pPr marL="285750" indent="-285750" algn="just">
              <a:lnSpc>
                <a:spcPct val="15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prstClr val="black"/>
                </a:solidFill>
                <a:latin typeface="Calibri" panose="020F0502020204030204"/>
              </a:rPr>
              <a:t>Fortalecer as menções quanto às mudanças climáticas existentes no PDDU de 2016 e, consequentemente,  os ODS.</a:t>
            </a:r>
            <a:endParaRPr lang="pt-BR" sz="1700" dirty="0"/>
          </a:p>
          <a:p>
            <a:pPr marL="285750" indent="-285750" algn="just">
              <a:lnSpc>
                <a:spcPct val="15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2C6DE29-E9AD-4C80-8B32-3E7C42E6C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28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08CF8AC-BA40-9B06-1DF5-300DCBF363CA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DB75276-8841-4A9C-B95E-391CE88E2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096" y="1300303"/>
            <a:ext cx="7830601" cy="440882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</a:rPr>
              <a:t>Panorama da cidade. No centro da imagem, o Farol da Barra,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</p:spTree>
    <p:extLst>
      <p:ext uri="{BB962C8B-B14F-4D97-AF65-F5344CB8AC3E}">
        <p14:creationId xmlns:p14="http://schemas.microsoft.com/office/powerpoint/2010/main" val="334581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8D2D8C3-E778-4F83-8722-57A18245E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095" y="582907"/>
            <a:ext cx="7830599" cy="52247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</a:rPr>
              <a:t>Avenida do Contorno, no Centro de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4224BFF-4D65-44C1-9377-83835FEF6587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3012220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1FB43F1-332D-4FA4-AF04-B00798067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094" y="517930"/>
            <a:ext cx="7919263" cy="52906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/>
              <a:t>Caminho das Árvores</a:t>
            </a:r>
            <a:r>
              <a:rPr lang="pt-BR" sz="1500" b="0" i="0" dirty="0">
                <a:effectLst/>
              </a:rPr>
              <a:t>, bairro de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002D3D-6ED4-467C-9EB7-CA27E503F732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695693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</a:rPr>
              <a:t>Parque Metropolitano de </a:t>
            </a:r>
            <a:r>
              <a:rPr lang="pt-BR" sz="1500" b="0" i="0" dirty="0" err="1">
                <a:effectLst/>
              </a:rPr>
              <a:t>Pituaçu</a:t>
            </a:r>
            <a:r>
              <a:rPr lang="pt-BR" sz="1500" b="0" i="0" dirty="0">
                <a:effectLst/>
              </a:rPr>
              <a:t>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85BBE77-922E-457A-9764-6056A930F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232" y="1332848"/>
            <a:ext cx="7949347" cy="447568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8416E7F-3A26-42D3-A443-576BAC6B00DA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1390041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F8DE1EC-74EF-4F96-AD39-906140078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335" y="1240514"/>
            <a:ext cx="8113340" cy="456801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</a:rPr>
              <a:t>Bairro da Chapada do Rio Vermelho,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CF8F67-2B06-4BF0-9FA5-14C78BD4EB6B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1117113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9E6E916-A8B8-4E46-A748-5BB7146DB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279" y="331557"/>
            <a:ext cx="8113340" cy="542025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/>
              <a:t>Subúrbio ferroviário</a:t>
            </a:r>
            <a:r>
              <a:rPr lang="pt-BR" sz="1500" b="0" i="0" dirty="0">
                <a:effectLst/>
              </a:rPr>
              <a:t>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4D131E6-FC9A-4213-BF0D-6FFD202FCCA4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676231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5BBDC10-023A-4AB2-A302-A7519164C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278" y="342921"/>
            <a:ext cx="8113339" cy="540889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dirty="0"/>
              <a:t>Ilha de Maré</a:t>
            </a:r>
            <a:r>
              <a:rPr lang="pt-BR" sz="1500" b="0" i="0" dirty="0">
                <a:effectLst/>
              </a:rPr>
              <a:t>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Rafael Martins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669A5C8-12C2-42EC-AC6A-B039F5B94A10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1677583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AA12ACB-33BA-4664-99F5-A861FA785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279" y="331557"/>
            <a:ext cx="8113340" cy="542025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C0873-0026-47CE-9BBF-1718464F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" y="343543"/>
            <a:ext cx="3747541" cy="30572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E7880F-514F-4726-A327-408471414E6C}"/>
              </a:ext>
            </a:extLst>
          </p:cNvPr>
          <p:cNvSpPr txBox="1"/>
          <p:nvPr/>
        </p:nvSpPr>
        <p:spPr>
          <a:xfrm>
            <a:off x="4105096" y="5786073"/>
            <a:ext cx="7830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0" i="0" dirty="0">
                <a:effectLst/>
              </a:rPr>
              <a:t>Praça Terreiro de Jesus no Centro Histórico, Salvador.</a:t>
            </a:r>
            <a:endParaRPr lang="pt-BR" b="0" i="0" dirty="0">
              <a:effectLst/>
              <a:latin typeface="GeoWebRegular"/>
            </a:endParaRPr>
          </a:p>
          <a:p>
            <a:r>
              <a:rPr lang="pt-BR" sz="1500" dirty="0"/>
              <a:t>Fotografia: </a:t>
            </a:r>
            <a:r>
              <a:rPr lang="pt-BR" sz="1500" dirty="0" err="1"/>
              <a:t>Uiler</a:t>
            </a:r>
            <a:r>
              <a:rPr lang="pt-BR" sz="1500" dirty="0"/>
              <a:t> Costa</a:t>
            </a:r>
          </a:p>
        </p:txBody>
      </p:sp>
      <p:sp>
        <p:nvSpPr>
          <p:cNvPr id="3" name="AutoShape 2" descr="Avenida do Contorno, no Centro de Salvador, na Bahia.">
            <a:extLst>
              <a:ext uri="{FF2B5EF4-FFF2-40B4-BE49-F238E27FC236}">
                <a16:creationId xmlns:a16="http://schemas.microsoft.com/office/drawing/2014/main" id="{54FA4B4F-B97B-4692-BA33-E5E1ED507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Avenida do Contorno, no Centro de Salvador, na Bahia.">
            <a:extLst>
              <a:ext uri="{FF2B5EF4-FFF2-40B4-BE49-F238E27FC236}">
                <a16:creationId xmlns:a16="http://schemas.microsoft.com/office/drawing/2014/main" id="{FAD6A1DE-FF42-43E8-AA02-D69D621FB2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669A5C8-12C2-42EC-AC6A-B039F5B94A10}"/>
              </a:ext>
            </a:extLst>
          </p:cNvPr>
          <p:cNvSpPr txBox="1"/>
          <p:nvPr/>
        </p:nvSpPr>
        <p:spPr>
          <a:xfrm>
            <a:off x="43652" y="4985854"/>
            <a:ext cx="40614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Salvador É - Escuta</a:t>
            </a:r>
          </a:p>
        </p:txBody>
      </p:sp>
    </p:spTree>
    <p:extLst>
      <p:ext uri="{BB962C8B-B14F-4D97-AF65-F5344CB8AC3E}">
        <p14:creationId xmlns:p14="http://schemas.microsoft.com/office/powerpoint/2010/main" val="2551155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96CDF7-BAE4-4E9A-A90C-D6B3EDCAB96C}"/>
              </a:ext>
            </a:extLst>
          </p:cNvPr>
          <p:cNvSpPr txBox="1"/>
          <p:nvPr/>
        </p:nvSpPr>
        <p:spPr>
          <a:xfrm>
            <a:off x="1798994" y="929860"/>
            <a:ext cx="900891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Patrimônio Imobiliário e Habitação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3533E22-0EBD-4476-97A0-9656F92D21C3}"/>
              </a:ext>
            </a:extLst>
          </p:cNvPr>
          <p:cNvSpPr txBox="1"/>
          <p:nvPr/>
        </p:nvSpPr>
        <p:spPr>
          <a:xfrm>
            <a:off x="1679460" y="3083314"/>
            <a:ext cx="10312359" cy="198548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A habitação, formal ou precária, desempenha papel fundamental na estruturação do espaço urbano.</a:t>
            </a:r>
            <a:endParaRPr lang="pt-BR" sz="1700" dirty="0">
              <a:ea typeface="Calibri"/>
              <a:cs typeface="Calibri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O desafio para a gestão da cidade está na relação da moradia com a infraestrutura instalada e necessária (saneamento e transportes).</a:t>
            </a:r>
            <a:endParaRPr lang="pt-BR" sz="1700" dirty="0">
              <a:ea typeface="Calibri"/>
              <a:cs typeface="Calibri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A cidade, espraiada, já ocupa quase todo o território e a disponibilidade de terrenos urbanos está limitada.</a:t>
            </a:r>
            <a:endParaRPr lang="pt-BR" sz="1700" dirty="0">
              <a:ea typeface="Open Sans"/>
              <a:cs typeface="Open Sans"/>
            </a:endParaRPr>
          </a:p>
          <a:p>
            <a:pPr algn="just">
              <a:lnSpc>
                <a:spcPct val="150000"/>
              </a:lnSpc>
            </a:pPr>
            <a:endParaRPr lang="pt-BR" sz="1600" dirty="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FCBA6D7-EB9C-43F3-AD4C-BDC69F1D2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30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96CDF7-BAE4-4E9A-A90C-D6B3EDCAB96C}"/>
              </a:ext>
            </a:extLst>
          </p:cNvPr>
          <p:cNvSpPr txBox="1"/>
          <p:nvPr/>
        </p:nvSpPr>
        <p:spPr>
          <a:xfrm>
            <a:off x="1798994" y="929860"/>
            <a:ext cx="900891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Patrimônio Imobiliário e Habitação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E69D546-6FA4-47D8-AB85-E2514F7E8DE9}"/>
              </a:ext>
            </a:extLst>
          </p:cNvPr>
          <p:cNvSpPr txBox="1"/>
          <p:nvPr/>
        </p:nvSpPr>
        <p:spPr>
          <a:xfrm>
            <a:off x="1679460" y="3083314"/>
            <a:ext cx="10462261" cy="190821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A cidade é social e espacialmente fragmentada e segmentada.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O deslocamento das principais centralidades como oportunidade para novos desenvolvimentos.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O modelo de transportes adotado (implementado, em implantação e a implementar) como motor do desenvolvimento alinhado à mobilidade e acessibilidade.</a:t>
            </a:r>
          </a:p>
          <a:p>
            <a:pPr marL="285750" indent="-285750" algn="just">
              <a:buFont typeface="Arial"/>
              <a:buChar char="•"/>
            </a:pPr>
            <a:endParaRPr lang="pt-BR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2EA7D16-F137-49E1-AFC4-FC2F73A87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9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8296CDF7-BAE4-4E9A-A90C-D6B3EDCAB96C}"/>
              </a:ext>
            </a:extLst>
          </p:cNvPr>
          <p:cNvSpPr txBox="1"/>
          <p:nvPr/>
        </p:nvSpPr>
        <p:spPr>
          <a:xfrm>
            <a:off x="1798994" y="929860"/>
            <a:ext cx="900891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Patrimônio Imobiliário e Habitação: uma cidade e suas diversidades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F3ACAB-D74A-44FD-A4C6-0E9E224797F3}"/>
              </a:ext>
            </a:extLst>
          </p:cNvPr>
          <p:cNvSpPr txBox="1"/>
          <p:nvPr/>
        </p:nvSpPr>
        <p:spPr>
          <a:xfrm>
            <a:off x="1679460" y="3083314"/>
            <a:ext cx="10087507" cy="32316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Habitação de interesse social e assentamentos precários – produção formal e pública (conjuntos habitacionais, MCMV) e ocupações espontâneas, autoconstruídas.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Necessidade de Regularização como política urbana estruturante. Existência de amparo legal.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Papel indutor do poder público: apoio ao desenvolvimento urbano e social.  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Papel dos movimentos sociais urbanos e associações de bairro.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Melhorias habitacionais: processo gradual, sustentável (Morar Melhor).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Urbanização integral: padrões mínimos de urbanização, inovação e resiliência.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38880F4-50D0-44BE-9A2C-4B49067DC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4728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04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F672458-4A51-466B-B53A-9DB34ECFF49A}"/>
              </a:ext>
            </a:extLst>
          </p:cNvPr>
          <p:cNvSpPr txBox="1"/>
          <p:nvPr/>
        </p:nvSpPr>
        <p:spPr>
          <a:xfrm>
            <a:off x="1679460" y="3083314"/>
            <a:ext cx="9862654" cy="216982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Adequação às normas urbanísticas e ao controle do uso do solo.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Necessidade de previsibilidade, segurança jurídica e regras claras.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Papel das Associações e Sindicatos do setor imobiliário no desenvolvimento urbano.</a:t>
            </a: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sz="1700" dirty="0">
              <a:ea typeface="+mn-lt"/>
              <a:cs typeface="+mn-lt"/>
            </a:endParaRPr>
          </a:p>
          <a:p>
            <a:pPr marL="285750" indent="-285750" algn="just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ea typeface="+mn-lt"/>
                <a:cs typeface="+mn-lt"/>
              </a:rPr>
              <a:t>Produção habitacional com inovação construtiva.</a:t>
            </a:r>
          </a:p>
          <a:p>
            <a:pPr marL="285750" indent="-285750" algn="just">
              <a:buFont typeface="Arial"/>
              <a:buChar char="•"/>
            </a:pPr>
            <a:endParaRPr lang="pt-BR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D75F6E0-FF70-4364-9E4E-6A886BEA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C6C73D6-82D7-4070-A8E6-D09D9303DF1A}"/>
              </a:ext>
            </a:extLst>
          </p:cNvPr>
          <p:cNvSpPr txBox="1"/>
          <p:nvPr/>
        </p:nvSpPr>
        <p:spPr>
          <a:xfrm>
            <a:off x="1798994" y="929860"/>
            <a:ext cx="900891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 dirty="0">
                <a:solidFill>
                  <a:srgbClr val="414987"/>
                </a:solidFill>
                <a:ea typeface="Calibri"/>
                <a:cs typeface="Calibri"/>
              </a:rPr>
              <a:t>Patrimônio Imobiliário e Habitação: uma cidade e suas diversidades</a:t>
            </a:r>
          </a:p>
        </p:txBody>
      </p:sp>
    </p:spTree>
    <p:extLst>
      <p:ext uri="{BB962C8B-B14F-4D97-AF65-F5344CB8AC3E}">
        <p14:creationId xmlns:p14="http://schemas.microsoft.com/office/powerpoint/2010/main" val="2359204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8F53F-68B6-CC78-B385-3DEB53CD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plicativo&#10;&#10;O conteúdo gerado por IA pode estar incorreto.">
            <a:extLst>
              <a:ext uri="{FF2B5EF4-FFF2-40B4-BE49-F238E27FC236}">
                <a16:creationId xmlns:a16="http://schemas.microsoft.com/office/drawing/2014/main" id="{3107D6C0-EBDE-43FB-6D4C-6F46DC239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151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EBEF791-4DCF-3677-4534-97E7359844EC}"/>
              </a:ext>
            </a:extLst>
          </p:cNvPr>
          <p:cNvSpPr txBox="1"/>
          <p:nvPr/>
        </p:nvSpPr>
        <p:spPr>
          <a:xfrm>
            <a:off x="-322079" y="4022582"/>
            <a:ext cx="4636539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 dirty="0">
                <a:solidFill>
                  <a:srgbClr val="414987"/>
                </a:solidFill>
              </a:rPr>
              <a:t>Patrimônio Imobiliário e Habitação</a:t>
            </a:r>
            <a:endParaRPr lang="pt-BR" dirty="0"/>
          </a:p>
        </p:txBody>
      </p:sp>
      <p:pic>
        <p:nvPicPr>
          <p:cNvPr id="8" name="Imagem 7" descr="Casa com gramado e árvores ao fundo&#10;&#10;Descrição gerada automaticamente">
            <a:extLst>
              <a:ext uri="{FF2B5EF4-FFF2-40B4-BE49-F238E27FC236}">
                <a16:creationId xmlns:a16="http://schemas.microsoft.com/office/drawing/2014/main" id="{62F0CB1E-9F23-428E-9BDD-03330D4EA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380" y="778130"/>
            <a:ext cx="7951057" cy="530174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7736B70-1D16-4FAD-9C54-48A2C2D5B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4381"/>
            <a:ext cx="3222181" cy="262862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85AF9B1-7244-4F86-87F5-5B13521B606E}"/>
              </a:ext>
            </a:extLst>
          </p:cNvPr>
          <p:cNvSpPr txBox="1"/>
          <p:nvPr/>
        </p:nvSpPr>
        <p:spPr>
          <a:xfrm>
            <a:off x="3912432" y="6212610"/>
            <a:ext cx="827956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0" i="0" dirty="0">
                <a:effectLst/>
              </a:rPr>
              <a:t>Projeto Novo Mané Dendê, em Salvador.</a:t>
            </a:r>
          </a:p>
          <a:p>
            <a:r>
              <a:rPr lang="pt-BR" sz="1100" dirty="0"/>
              <a:t>Fonte: Conselho de Arquitetura e Urbanismo (CAU). Disponível em: </a:t>
            </a:r>
            <a:r>
              <a:rPr lang="pt-BR" sz="1100" dirty="0">
                <a:hlinkClick r:id="rId5"/>
              </a:rPr>
              <a:t>https://caubr.gov.br/</a:t>
            </a:r>
            <a:r>
              <a:rPr lang="pt-BR" sz="1100" dirty="0" err="1">
                <a:hlinkClick r:id="rId5"/>
              </a:rPr>
              <a:t>olharquetransforma</a:t>
            </a:r>
            <a:r>
              <a:rPr lang="pt-BR" sz="1100" dirty="0">
                <a:hlinkClick r:id="rId5"/>
              </a:rPr>
              <a:t>/</a:t>
            </a:r>
            <a:r>
              <a:rPr lang="pt-BR" sz="1100" dirty="0" err="1">
                <a:hlinkClick r:id="rId5"/>
              </a:rPr>
              <a:t>submissao</a:t>
            </a:r>
            <a:r>
              <a:rPr lang="pt-BR" sz="1100" dirty="0">
                <a:hlinkClick r:id="rId5"/>
              </a:rPr>
              <a:t>/projeto-novo-mane-</a:t>
            </a:r>
            <a:r>
              <a:rPr lang="pt-BR" sz="1100" dirty="0" err="1">
                <a:hlinkClick r:id="rId5"/>
              </a:rPr>
              <a:t>dende</a:t>
            </a:r>
            <a:r>
              <a:rPr lang="pt-BR" sz="1100" dirty="0">
                <a:hlinkClick r:id="rId5"/>
              </a:rPr>
              <a:t>-em-salvador/</a:t>
            </a:r>
            <a:r>
              <a:rPr lang="pt-BR" sz="1100" dirty="0"/>
              <a:t>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8D4094E-8120-42AC-B39F-2C891FE8D6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2341" y="217062"/>
            <a:ext cx="2771096" cy="46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55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30BF1-B320-6D68-055E-D91D9769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Ícone, Mapa&#10;&#10;O conteúdo gerado por IA pode estar incorreto.">
            <a:extLst>
              <a:ext uri="{FF2B5EF4-FFF2-40B4-BE49-F238E27FC236}">
                <a16:creationId xmlns:a16="http://schemas.microsoft.com/office/drawing/2014/main" id="{FF8BE849-3812-C17E-83A5-B7DE3C1E6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6341" cy="685799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3CA9767-2A2C-47BF-85DB-6FF0C1754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FEDB098-571F-4672-83CB-AFCAB1F3833E}"/>
              </a:ext>
            </a:extLst>
          </p:cNvPr>
          <p:cNvSpPr txBox="1"/>
          <p:nvPr/>
        </p:nvSpPr>
        <p:spPr>
          <a:xfrm>
            <a:off x="914574" y="428617"/>
            <a:ext cx="785706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14987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Pontos a abordar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414987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BED0ECA-71E0-485F-8371-7B364035DD64}"/>
              </a:ext>
            </a:extLst>
          </p:cNvPr>
          <p:cNvSpPr txBox="1"/>
          <p:nvPr/>
        </p:nvSpPr>
        <p:spPr>
          <a:xfrm>
            <a:off x="569800" y="2203792"/>
            <a:ext cx="8049544" cy="323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414987"/>
              </a:buClr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+mn-lt"/>
              </a:rPr>
              <a:t>Políticas-públicas habitacionais nas 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+mn-lt"/>
              </a:rPr>
              <a:t>tr</a:t>
            </a:r>
            <a:r>
              <a:rPr lang="pt-BR" sz="1800" b="1" dirty="0" err="1">
                <a:solidFill>
                  <a:prstClr val="black"/>
                </a:solidFill>
                <a:latin typeface="Calibri" panose="020F0502020204030204"/>
                <a:ea typeface="+mn-lt"/>
                <a:cs typeface="+mn-lt"/>
              </a:rPr>
              <a:t>ês</a:t>
            </a:r>
            <a:r>
              <a:rPr lang="pt-BR" sz="1800" b="1" dirty="0">
                <a:solidFill>
                  <a:prstClr val="black"/>
                </a:solidFill>
                <a:latin typeface="Calibri" panose="020F0502020204030204"/>
                <a:ea typeface="+mn-lt"/>
                <a:cs typeface="+mn-lt"/>
              </a:rPr>
              <a:t> esferas de governo</a:t>
            </a:r>
          </a:p>
          <a:p>
            <a:pPr marL="342900" indent="-342900">
              <a:lnSpc>
                <a:spcPct val="20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 sistema Nacional de Habitação de Interesse Social.</a:t>
            </a:r>
          </a:p>
          <a:p>
            <a:pPr marL="342900" indent="-342900">
              <a:lnSpc>
                <a:spcPct val="20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Plano Municipal de Habitação de Salvador (2008-2025). </a:t>
            </a:r>
          </a:p>
          <a:p>
            <a:pPr marL="342900" indent="-342900">
              <a:lnSpc>
                <a:spcPct val="20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 Plano Salvador 500.</a:t>
            </a:r>
          </a:p>
          <a:p>
            <a:pPr marL="342900" indent="-342900">
              <a:lnSpc>
                <a:spcPct val="200000"/>
              </a:lnSpc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dirty="0">
                <a:latin typeface="Calibri" panose="020F0502020204030204" pitchFamily="34" charset="0"/>
                <a:cs typeface="Calibri" panose="020F0502020204030204" pitchFamily="34" charset="0"/>
              </a:rPr>
              <a:t>O PDDU (2016). </a:t>
            </a:r>
          </a:p>
          <a:p>
            <a:pPr algn="just">
              <a:lnSpc>
                <a:spcPct val="150000"/>
              </a:lnSpc>
            </a:pPr>
            <a:endParaRPr lang="pt-BR" sz="1800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0187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30BF1-B320-6D68-055E-D91D9769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Ícone, Mapa&#10;&#10;O conteúdo gerado por IA pode estar incorreto.">
            <a:extLst>
              <a:ext uri="{FF2B5EF4-FFF2-40B4-BE49-F238E27FC236}">
                <a16:creationId xmlns:a16="http://schemas.microsoft.com/office/drawing/2014/main" id="{FF8BE849-3812-C17E-83A5-B7DE3C1E6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6341" cy="685799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3CA9767-2A2C-47BF-85DB-6FF0C1754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CA7B2FE-BD03-45DB-A13D-3846329FC458}"/>
              </a:ext>
            </a:extLst>
          </p:cNvPr>
          <p:cNvSpPr txBox="1"/>
          <p:nvPr/>
        </p:nvSpPr>
        <p:spPr>
          <a:xfrm>
            <a:off x="348522" y="2232770"/>
            <a:ext cx="7641236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Necessidades Habitacionais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987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Déficit e Inadequação Habitacionais (2010/2022).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987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Favelas e Comunidades Urbanas.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987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Zonas Especiais de Interesse Social – ZEIS.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14987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Planos de Bairro.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EDB098-571F-4672-83CB-AFCAB1F3833E}"/>
              </a:ext>
            </a:extLst>
          </p:cNvPr>
          <p:cNvSpPr txBox="1"/>
          <p:nvPr/>
        </p:nvSpPr>
        <p:spPr>
          <a:xfrm>
            <a:off x="914574" y="428617"/>
            <a:ext cx="785706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14987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Pontos a abordar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414987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381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25CEDE5B-18F8-48B6-AED0-EB7C5007D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4FFB5DC3-E1F6-4BE9-9410-177AA26EEB55}"/>
              </a:ext>
            </a:extLst>
          </p:cNvPr>
          <p:cNvSpPr txBox="1"/>
          <p:nvPr/>
        </p:nvSpPr>
        <p:spPr>
          <a:xfrm>
            <a:off x="1863693" y="2147446"/>
            <a:ext cx="10171691" cy="447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0000"/>
                </a:solidFill>
              </a:rPr>
              <a:t>As necessidades habitacionais, comumente, se referem ao conjunto formado pelo déficit habitacional</a:t>
            </a:r>
            <a:r>
              <a:rPr lang="pt-BR" b="1" dirty="0">
                <a:solidFill>
                  <a:srgbClr val="000000"/>
                </a:solidFill>
              </a:rPr>
              <a:t> </a:t>
            </a:r>
            <a:r>
              <a:rPr lang="pt-BR" dirty="0">
                <a:solidFill>
                  <a:srgbClr val="000000"/>
                </a:solidFill>
              </a:rPr>
              <a:t>ou déficit básico </a:t>
            </a:r>
            <a:r>
              <a:rPr lang="pt-BR" dirty="0"/>
              <a:t>(déficit quantitativo), </a:t>
            </a:r>
            <a:r>
              <a:rPr lang="pt-BR" dirty="0">
                <a:solidFill>
                  <a:srgbClr val="000000"/>
                </a:solidFill>
              </a:rPr>
              <a:t>e pela inadequação de domicílios </a:t>
            </a:r>
            <a:r>
              <a:rPr lang="pt-BR" dirty="0"/>
              <a:t>(déficit qualitativo) </a:t>
            </a:r>
            <a:r>
              <a:rPr lang="pt-BR" dirty="0">
                <a:solidFill>
                  <a:srgbClr val="000000"/>
                </a:solidFill>
              </a:rPr>
              <a:t>em um dado território e tempo delimitado (Ministério das Cidades -</a:t>
            </a:r>
            <a:r>
              <a:rPr lang="pt-BR" dirty="0" err="1">
                <a:solidFill>
                  <a:srgbClr val="000000"/>
                </a:solidFill>
              </a:rPr>
              <a:t>Mcidades</a:t>
            </a:r>
            <a:r>
              <a:rPr lang="pt-BR" dirty="0">
                <a:solidFill>
                  <a:srgbClr val="000000"/>
                </a:solidFill>
              </a:rPr>
              <a:t> e F</a:t>
            </a:r>
            <a:r>
              <a:rPr lang="pt-BR" dirty="0"/>
              <a:t>undação João Pinheiro – FJP, 2005.</a:t>
            </a: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b="1" dirty="0">
                <a:solidFill>
                  <a:srgbClr val="414987"/>
                </a:solidFill>
                <a:ea typeface="Calibri"/>
                <a:cs typeface="Calibri"/>
              </a:rPr>
              <a:t>Déficit habitacional - </a:t>
            </a:r>
            <a:r>
              <a:rPr lang="pt-BR" dirty="0">
                <a:solidFill>
                  <a:srgbClr val="000000"/>
                </a:solidFill>
              </a:rPr>
              <a:t>PDDU (2016). Artigo 47. </a:t>
            </a:r>
            <a:r>
              <a:rPr lang="pt-BR" i="1" dirty="0">
                <a:solidFill>
                  <a:srgbClr val="000000"/>
                </a:solidFill>
              </a:rPr>
              <a:t>O déficit habitacional </a:t>
            </a:r>
            <a:r>
              <a:rPr lang="pt-BR" i="1" dirty="0"/>
              <a:t>corresponde à necessidade de construção de novas moradias para a solução de problemas sociais e específicos de habitação, composto por: domicílios precários, coabitação familiar e adensamento excessivo de domicílios alugados.</a:t>
            </a:r>
            <a:r>
              <a:rPr lang="pt-BR" dirty="0"/>
              <a:t> </a:t>
            </a:r>
            <a:endParaRPr lang="pt-BR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pt-BR" sz="1600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4D4ACDA-0277-4EAD-A3C6-4E63E8C962B5}"/>
              </a:ext>
            </a:extLst>
          </p:cNvPr>
          <p:cNvSpPr txBox="1"/>
          <p:nvPr/>
        </p:nvSpPr>
        <p:spPr>
          <a:xfrm>
            <a:off x="1798994" y="929860"/>
            <a:ext cx="900891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14987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Necessidades habitacionais </a:t>
            </a:r>
          </a:p>
          <a:p>
            <a:pPr>
              <a:defRPr/>
            </a:pP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414987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6309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25CEDE5B-18F8-48B6-AED0-EB7C5007D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E4D4ACDA-0277-4EAD-A3C6-4E63E8C962B5}"/>
              </a:ext>
            </a:extLst>
          </p:cNvPr>
          <p:cNvSpPr txBox="1"/>
          <p:nvPr/>
        </p:nvSpPr>
        <p:spPr>
          <a:xfrm>
            <a:off x="1798994" y="929860"/>
            <a:ext cx="900891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14987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Necessidades habitacionais – déficit   </a:t>
            </a:r>
          </a:p>
          <a:p>
            <a:pPr>
              <a:defRPr/>
            </a:pP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414987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08E1F7A-55F9-4EB7-B163-12443AE499BD}"/>
              </a:ext>
            </a:extLst>
          </p:cNvPr>
          <p:cNvSpPr txBox="1"/>
          <p:nvPr/>
        </p:nvSpPr>
        <p:spPr>
          <a:xfrm>
            <a:off x="1813984" y="1573043"/>
            <a:ext cx="10171691" cy="4115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000000"/>
                </a:solidFill>
                <a:latin typeface="Open Sans" panose="020B0606030504020204" pitchFamily="34" charset="0"/>
              </a:rPr>
              <a:t>O que se tem sobre o </a:t>
            </a:r>
            <a:r>
              <a:rPr lang="pt-BR" sz="1600" b="1" dirty="0">
                <a:solidFill>
                  <a:srgbClr val="000000"/>
                </a:solidFill>
                <a:latin typeface="Open Sans" panose="020B0606030504020204" pitchFamily="34" charset="0"/>
              </a:rPr>
              <a:t>déficit habitacional </a:t>
            </a:r>
            <a:r>
              <a:rPr lang="pt-BR" sz="1600" dirty="0">
                <a:solidFill>
                  <a:srgbClr val="000000"/>
                </a:solidFill>
                <a:latin typeface="Open Sans" panose="020B0606030504020204" pitchFamily="34" charset="0"/>
              </a:rPr>
              <a:t>já publicado:</a:t>
            </a:r>
          </a:p>
          <a:p>
            <a:pPr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000000"/>
                </a:solidFill>
                <a:latin typeface="Open Sans" panose="020B0606030504020204" pitchFamily="34" charset="0"/>
              </a:rPr>
              <a:t>Dados do Censo Demográfico de 2022: Brasil, grandes regiões, unidades da federação e regiões metropolitanas, elaborados pela Fundação João Pinheiro.</a:t>
            </a: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000000"/>
                </a:solidFill>
                <a:latin typeface="Open Sans" panose="020B0606030504020204" pitchFamily="34" charset="0"/>
              </a:rPr>
              <a:t>Dados da Pesquisa Nacional por Amostragem de Domicílios Contínua, que é trimestral e aborda apenas as regiões metropolitanas.</a:t>
            </a: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000000"/>
                </a:solidFill>
                <a:latin typeface="Open Sans" panose="020B0606030504020204" pitchFamily="34" charset="0"/>
              </a:rPr>
              <a:t>Sistema SIDRA – IBGE.</a:t>
            </a: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pt-BR" sz="1600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96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AD76D23-728E-45D9-A2BB-32B9662448BA}"/>
              </a:ext>
            </a:extLst>
          </p:cNvPr>
          <p:cNvSpPr txBox="1"/>
          <p:nvPr/>
        </p:nvSpPr>
        <p:spPr>
          <a:xfrm>
            <a:off x="2027907" y="6473279"/>
            <a:ext cx="3575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Fonte: IBGE. Fundação João Pinheiro. 2023</a:t>
            </a:r>
          </a:p>
          <a:p>
            <a:endParaRPr lang="pt-BR" sz="1300" b="1" dirty="0">
              <a:ea typeface="Calibri"/>
              <a:cs typeface="Calibri"/>
            </a:endParaRPr>
          </a:p>
          <a:p>
            <a:endParaRPr lang="pt-BR" dirty="0"/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625A22CA-F3CC-4333-8257-7894639760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4823717"/>
              </p:ext>
            </p:extLst>
          </p:nvPr>
        </p:nvGraphicFramePr>
        <p:xfrm>
          <a:off x="2027907" y="1746959"/>
          <a:ext cx="9864070" cy="4795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F997EEA-3A13-43EE-9579-9FA5D3BBB80A}"/>
              </a:ext>
            </a:extLst>
          </p:cNvPr>
          <p:cNvSpPr txBox="1"/>
          <p:nvPr/>
        </p:nvSpPr>
        <p:spPr>
          <a:xfrm>
            <a:off x="1813983" y="473587"/>
            <a:ext cx="9864070" cy="969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3900" b="1" dirty="0">
                <a:solidFill>
                  <a:srgbClr val="414987"/>
                </a:solidFill>
                <a:ea typeface="Calibri"/>
                <a:cs typeface="Calibri"/>
              </a:rPr>
              <a:t>Déficit básico - Bahia e RMS, 2016 -2022</a:t>
            </a:r>
          </a:p>
          <a:p>
            <a:pPr algn="just"/>
            <a:endParaRPr lang="pt-BR" dirty="0">
              <a:solidFill>
                <a:srgbClr val="414987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3696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F6AC55C-322A-4C79-9FBA-6A42480064D6}"/>
              </a:ext>
            </a:extLst>
          </p:cNvPr>
          <p:cNvSpPr txBox="1"/>
          <p:nvPr/>
        </p:nvSpPr>
        <p:spPr>
          <a:xfrm>
            <a:off x="2520950" y="6534834"/>
            <a:ext cx="4171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Fonte: IBGE. Fundação João Pinheiro. 2023.</a:t>
            </a:r>
            <a:endParaRPr lang="pt-BR" sz="1300" b="1" dirty="0">
              <a:solidFill>
                <a:srgbClr val="FF0000"/>
              </a:solidFill>
            </a:endParaRPr>
          </a:p>
          <a:p>
            <a:endParaRPr lang="pt-BR" sz="1300" b="1" dirty="0">
              <a:ea typeface="Calibri"/>
              <a:cs typeface="Calibri"/>
            </a:endParaRPr>
          </a:p>
          <a:p>
            <a:endParaRPr lang="pt-BR" dirty="0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D4B1FD0B-93BC-4C05-A45E-16D109DDBE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011104"/>
              </p:ext>
            </p:extLst>
          </p:nvPr>
        </p:nvGraphicFramePr>
        <p:xfrm>
          <a:off x="2055569" y="1466303"/>
          <a:ext cx="7900416" cy="5068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1BCF232A-636F-4DB8-85E9-D0A9F82E4E25}"/>
              </a:ext>
            </a:extLst>
          </p:cNvPr>
          <p:cNvSpPr txBox="1"/>
          <p:nvPr/>
        </p:nvSpPr>
        <p:spPr>
          <a:xfrm>
            <a:off x="1813983" y="473587"/>
            <a:ext cx="10321382" cy="9694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3900" b="1" dirty="0">
                <a:solidFill>
                  <a:srgbClr val="414987"/>
                </a:solidFill>
                <a:ea typeface="Calibri"/>
                <a:cs typeface="Calibri"/>
              </a:rPr>
              <a:t>Déficit básico relativo - Bahia e RMS, 2016 -2022</a:t>
            </a:r>
          </a:p>
          <a:p>
            <a:pPr algn="just"/>
            <a:endParaRPr lang="pt-BR" dirty="0">
              <a:solidFill>
                <a:srgbClr val="414987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9454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1BA281E-C1A5-4676-9C41-0D41B2B4D820}"/>
              </a:ext>
            </a:extLst>
          </p:cNvPr>
          <p:cNvSpPr txBox="1"/>
          <p:nvPr/>
        </p:nvSpPr>
        <p:spPr>
          <a:xfrm>
            <a:off x="1720739" y="175969"/>
            <a:ext cx="7857066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 dirty="0">
                <a:solidFill>
                  <a:srgbClr val="414987"/>
                </a:solidFill>
                <a:ea typeface="Calibri"/>
                <a:cs typeface="Calibri"/>
              </a:rPr>
              <a:t>Necessidades habitacionais – inadequação habitacional </a:t>
            </a:r>
          </a:p>
          <a:p>
            <a:endParaRPr lang="pt-BR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E24F838-54F1-4194-82BD-CCF50064D155}"/>
              </a:ext>
            </a:extLst>
          </p:cNvPr>
          <p:cNvSpPr txBox="1"/>
          <p:nvPr/>
        </p:nvSpPr>
        <p:spPr>
          <a:xfrm>
            <a:off x="2026008" y="1776407"/>
            <a:ext cx="9234436" cy="447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r>
              <a:rPr lang="pt-BR" dirty="0">
                <a:solidFill>
                  <a:srgbClr val="000000"/>
                </a:solidFill>
              </a:rPr>
              <a:t>O que se tem sobre inadequação habitacional:</a:t>
            </a: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rgbClr val="000000"/>
              </a:solidFill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>
                <a:solidFill>
                  <a:srgbClr val="000000"/>
                </a:solidFill>
              </a:rPr>
              <a:t>Favelas e Comunidades Urbanas e Resultados do Universo, Censo 2022.</a:t>
            </a: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/>
              <a:t>Inadequação de domicílios no Brasil 2022. </a:t>
            </a:r>
            <a:r>
              <a:rPr lang="pt-BR" dirty="0">
                <a:solidFill>
                  <a:srgbClr val="000000"/>
                </a:solidFill>
              </a:rPr>
              <a:t>F</a:t>
            </a:r>
            <a:r>
              <a:rPr lang="pt-BR" dirty="0"/>
              <a:t>undação João Pinheiro - Belo Horizonte, 2023.</a:t>
            </a: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dirty="0"/>
              <a:t>Dados obtidos por meio do Sistema SIDRA – IBGE.</a:t>
            </a:r>
          </a:p>
          <a:p>
            <a:pPr marL="742950" lvl="1" indent="-285750">
              <a:buClr>
                <a:srgbClr val="414987"/>
              </a:buClr>
              <a:buFont typeface="Wingdings" panose="05000000000000000000" pitchFamily="2" charset="2"/>
              <a:buChar char="ü"/>
            </a:pPr>
            <a:endParaRPr lang="pt-BR" dirty="0"/>
          </a:p>
          <a:p>
            <a:pPr marL="742950" lvl="1" indent="-285750">
              <a:buClr>
                <a:srgbClr val="414987"/>
              </a:buClr>
              <a:buFont typeface="Wingdings" panose="05000000000000000000" pitchFamily="2" charset="2"/>
              <a:buChar char="ü"/>
            </a:pPr>
            <a:r>
              <a:rPr lang="pt-BR" dirty="0"/>
              <a:t>Notas metodológicas n. 01 - Sobre a mudança de Aglomerados Subnormais para Favelas e Comunidades Urbanas (IBGE, 2024).</a:t>
            </a:r>
            <a:endParaRPr lang="pt-BR" dirty="0">
              <a:solidFill>
                <a:srgbClr val="FF0000"/>
              </a:solidFill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pt-BR" sz="1600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2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9DF30DE-192F-45B1-809D-2B844B6A103C}"/>
              </a:ext>
            </a:extLst>
          </p:cNvPr>
          <p:cNvSpPr txBox="1"/>
          <p:nvPr/>
        </p:nvSpPr>
        <p:spPr>
          <a:xfrm>
            <a:off x="1701689" y="175969"/>
            <a:ext cx="7857066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 dirty="0">
                <a:solidFill>
                  <a:srgbClr val="414987"/>
                </a:solidFill>
                <a:ea typeface="Calibri"/>
                <a:cs typeface="Calibri"/>
              </a:rPr>
              <a:t>Necessidades habitacionais – inadequação habitacional </a:t>
            </a:r>
          </a:p>
          <a:p>
            <a:endParaRPr lang="pt-BR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8279E79-FEC8-4925-B97E-0312FA8C83AD}"/>
              </a:ext>
            </a:extLst>
          </p:cNvPr>
          <p:cNvSpPr txBox="1"/>
          <p:nvPr/>
        </p:nvSpPr>
        <p:spPr>
          <a:xfrm>
            <a:off x="1889091" y="1379618"/>
            <a:ext cx="9234436" cy="475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2000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solidFill>
                  <a:srgbClr val="000000"/>
                </a:solidFill>
              </a:rPr>
              <a:t>PDDU (2016). Artigo 47. </a:t>
            </a:r>
            <a:r>
              <a:rPr lang="pt-BR" sz="1700" i="1" dirty="0"/>
              <a:t>inadequação habitacional corresponde à quantidade de habitações existentes, porém carentes de regularização fundiária, ou seja, urbanística e jurídico-legal; ...</a:t>
            </a:r>
            <a:endParaRPr lang="pt-BR" sz="1700" i="1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700" dirty="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1700" dirty="0">
                <a:solidFill>
                  <a:srgbClr val="000000"/>
                </a:solidFill>
              </a:rPr>
              <a:t>Tipologia de assentamentos precários (</a:t>
            </a:r>
            <a:r>
              <a:rPr lang="pt-BR" altLang="pt-BR" sz="1700" dirty="0">
                <a:solidFill>
                  <a:srgbClr val="000000"/>
                </a:solidFill>
              </a:rPr>
              <a:t>PNH:Brasil,2005:37).</a:t>
            </a:r>
            <a:endParaRPr lang="pt-BR" sz="1700" dirty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1700" dirty="0"/>
              <a:t>Favelas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1700" dirty="0"/>
              <a:t>Loteamentos irregulares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1700" dirty="0"/>
              <a:t>Cortiços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1700" dirty="0"/>
              <a:t>Conjuntos Habitacionais Degradados </a:t>
            </a:r>
            <a:endParaRPr lang="pt-BR" sz="1700" dirty="0">
              <a:solidFill>
                <a:srgbClr val="000000"/>
              </a:solidFill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742950" lvl="1" indent="-285750" algn="just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pt-BR" sz="1600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043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94A21A7-4867-400D-9BB3-2382FC6EA05B}"/>
              </a:ext>
            </a:extLst>
          </p:cNvPr>
          <p:cNvSpPr txBox="1"/>
          <p:nvPr/>
        </p:nvSpPr>
        <p:spPr>
          <a:xfrm>
            <a:off x="1813984" y="473587"/>
            <a:ext cx="10378016" cy="661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3700" b="1" dirty="0">
                <a:solidFill>
                  <a:srgbClr val="414987"/>
                </a:solidFill>
                <a:ea typeface="Calibri"/>
                <a:cs typeface="Calibri"/>
              </a:rPr>
              <a:t>Índice de Inadequação para o Brasil, Bahia e RMS </a:t>
            </a:r>
            <a:endParaRPr lang="pt-BR" sz="3700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4C6A6F0-77AE-4017-A526-75F607A900C2}"/>
              </a:ext>
            </a:extLst>
          </p:cNvPr>
          <p:cNvSpPr txBox="1"/>
          <p:nvPr/>
        </p:nvSpPr>
        <p:spPr>
          <a:xfrm>
            <a:off x="2086399" y="5844649"/>
            <a:ext cx="35708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Fonte: Fundação João Pinheiro. Censo Demográfico 2022. BH: 2023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4DC8D10E-1195-4878-AE13-E7D9B080E1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387840"/>
              </p:ext>
            </p:extLst>
          </p:nvPr>
        </p:nvGraphicFramePr>
        <p:xfrm>
          <a:off x="1683354" y="2608476"/>
          <a:ext cx="4642485" cy="2659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1493A175-0F1D-4C64-9F56-B41E14791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136256"/>
              </p:ext>
            </p:extLst>
          </p:nvPr>
        </p:nvGraphicFramePr>
        <p:xfrm>
          <a:off x="6325839" y="2270928"/>
          <a:ext cx="4787638" cy="2140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336">
                  <a:extLst>
                    <a:ext uri="{9D8B030D-6E8A-4147-A177-3AD203B41FA5}">
                      <a16:colId xmlns:a16="http://schemas.microsoft.com/office/drawing/2014/main" val="3815308887"/>
                    </a:ext>
                  </a:extLst>
                </a:gridCol>
                <a:gridCol w="986544">
                  <a:extLst>
                    <a:ext uri="{9D8B030D-6E8A-4147-A177-3AD203B41FA5}">
                      <a16:colId xmlns:a16="http://schemas.microsoft.com/office/drawing/2014/main" val="1486378353"/>
                    </a:ext>
                  </a:extLst>
                </a:gridCol>
                <a:gridCol w="1146131">
                  <a:extLst>
                    <a:ext uri="{9D8B030D-6E8A-4147-A177-3AD203B41FA5}">
                      <a16:colId xmlns:a16="http://schemas.microsoft.com/office/drawing/2014/main" val="3580937393"/>
                    </a:ext>
                  </a:extLst>
                </a:gridCol>
                <a:gridCol w="1073592">
                  <a:extLst>
                    <a:ext uri="{9D8B030D-6E8A-4147-A177-3AD203B41FA5}">
                      <a16:colId xmlns:a16="http://schemas.microsoft.com/office/drawing/2014/main" val="4290212102"/>
                    </a:ext>
                  </a:extLst>
                </a:gridCol>
                <a:gridCol w="972035">
                  <a:extLst>
                    <a:ext uri="{9D8B030D-6E8A-4147-A177-3AD203B41FA5}">
                      <a16:colId xmlns:a16="http://schemas.microsoft.com/office/drawing/2014/main" val="560873021"/>
                    </a:ext>
                  </a:extLst>
                </a:gridCol>
              </a:tblGrid>
              <a:tr h="8654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Quantidade de inadequações identificadas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sng" strike="noStrike" dirty="0">
                          <a:effectLst/>
                        </a:rPr>
                        <a:t>Total de </a:t>
                      </a:r>
                      <a:r>
                        <a:rPr lang="pt-BR" sz="1600" u="sng" strike="noStrike" dirty="0" err="1">
                          <a:effectLst/>
                        </a:rPr>
                        <a:t>DPPs</a:t>
                      </a:r>
                      <a:endParaRPr lang="pt-BR" sz="1600" b="1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032783"/>
                  </a:ext>
                </a:extLst>
              </a:tr>
              <a:tr h="3187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1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&gt;= 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85450"/>
                  </a:ext>
                </a:extLst>
              </a:tr>
              <a:tr h="3187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Brasil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19.686.652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5.590.981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1.233.040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26.510.673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15029036"/>
                  </a:ext>
                </a:extLst>
              </a:tr>
              <a:tr h="3187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Bahia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1.406.967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394.936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52.073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1.853.976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19198637"/>
                  </a:ext>
                </a:extLst>
              </a:tr>
              <a:tr h="3187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RMS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541.429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89.394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6.641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600" u="none" strike="noStrike" dirty="0">
                          <a:effectLst/>
                        </a:rPr>
                        <a:t>637.463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51396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118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8D62BC-6298-4BC6-8FB8-CB6AF87B19A3}"/>
              </a:ext>
            </a:extLst>
          </p:cNvPr>
          <p:cNvSpPr txBox="1"/>
          <p:nvPr/>
        </p:nvSpPr>
        <p:spPr>
          <a:xfrm>
            <a:off x="1813983" y="473587"/>
            <a:ext cx="9068875" cy="661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700" b="1" dirty="0">
                <a:solidFill>
                  <a:srgbClr val="414987"/>
                </a:solidFill>
                <a:ea typeface="Calibri"/>
                <a:cs typeface="Calibri"/>
              </a:rPr>
              <a:t>Número de Favelas e Comunidades Urbanas</a:t>
            </a:r>
            <a:endParaRPr lang="pt-BR" sz="3700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FD991A-7CAE-4C5F-B5EF-79C1588F4255}"/>
              </a:ext>
            </a:extLst>
          </p:cNvPr>
          <p:cNvSpPr txBox="1"/>
          <p:nvPr/>
        </p:nvSpPr>
        <p:spPr>
          <a:xfrm>
            <a:off x="2071245" y="6437867"/>
            <a:ext cx="33262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b="1" dirty="0"/>
              <a:t>Fonte: IBGE. Censo Demográfico, 2022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37E633D3-C6BF-48C3-A66D-18AA1B0889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1965904"/>
              </p:ext>
            </p:extLst>
          </p:nvPr>
        </p:nvGraphicFramePr>
        <p:xfrm>
          <a:off x="2071245" y="1558499"/>
          <a:ext cx="9700969" cy="4879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78353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F3CCEA-C1A2-4A28-8D73-3C76D71AD6FA}"/>
              </a:ext>
            </a:extLst>
          </p:cNvPr>
          <p:cNvSpPr txBox="1"/>
          <p:nvPr/>
        </p:nvSpPr>
        <p:spPr>
          <a:xfrm>
            <a:off x="1794774" y="585437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200" b="1" dirty="0">
                <a:solidFill>
                  <a:srgbClr val="414987"/>
                </a:solidFill>
                <a:ea typeface="Calibri"/>
                <a:cs typeface="Calibri"/>
              </a:rPr>
              <a:t>Favelas e Comunidades Urbanas no IBGE</a:t>
            </a:r>
            <a:endParaRPr lang="pt-BR" sz="3200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97A98E3-5BDF-45E1-BFB8-DFEA193B9E3A}"/>
              </a:ext>
            </a:extLst>
          </p:cNvPr>
          <p:cNvSpPr txBox="1"/>
          <p:nvPr/>
        </p:nvSpPr>
        <p:spPr>
          <a:xfrm>
            <a:off x="2594724" y="2281810"/>
            <a:ext cx="7468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2060"/>
                </a:solidFill>
              </a:rPr>
              <a:t>O conceito e a mudança de nomenclatura:</a:t>
            </a:r>
            <a:br>
              <a:rPr lang="pt-BR" sz="2000" dirty="0">
                <a:solidFill>
                  <a:srgbClr val="002060"/>
                </a:solidFill>
              </a:rPr>
            </a:br>
            <a:r>
              <a:rPr lang="pt-BR" sz="2000" dirty="0">
                <a:solidFill>
                  <a:srgbClr val="002060"/>
                </a:solidFill>
              </a:rPr>
              <a:t>predominância de domicílios com graus diferenciados de insegurança jurídica da posse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A65EC45-3819-43B5-9152-CA87E3FFFC8B}"/>
              </a:ext>
            </a:extLst>
          </p:cNvPr>
          <p:cNvSpPr txBox="1"/>
          <p:nvPr/>
        </p:nvSpPr>
        <p:spPr>
          <a:xfrm>
            <a:off x="2594724" y="3756569"/>
            <a:ext cx="8158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“As Favelas e Comunidades Urbanas são territórios populares originados das diversas estratégias utilizadas pela população para atender, geralmente de forma autônoma e coletiva, às suas necessidades de moradia e usos associados (comércio, serviços, lazer, cultura, entre outros), diante da insuficiência e inadequação das políticas públicas e investimentos privados dirigidos à garantia do direito à cidade.”</a:t>
            </a:r>
          </a:p>
          <a:p>
            <a:endParaRPr lang="pt-BR" i="1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7C1EA77-CAC5-4B42-A262-D6B17A540F82}"/>
              </a:ext>
            </a:extLst>
          </p:cNvPr>
          <p:cNvSpPr txBox="1"/>
          <p:nvPr/>
        </p:nvSpPr>
        <p:spPr>
          <a:xfrm>
            <a:off x="1765092" y="6506778"/>
            <a:ext cx="63183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/>
              <a:t>Fonte: Favelas e Comunidades Urbana. Resultados do Universo. Censo 2022</a:t>
            </a:r>
            <a:r>
              <a:rPr lang="pt-BR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4732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BF76E900-8DB6-4682-90C0-D6CA98BEAD4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22BFE268-B780-CDC8-B3CE-5679350B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 descr="Uma imagem contendo Texto&#10;&#10;O conteúdo gerado por IA pode estar incorreto.">
              <a:extLst>
                <a:ext uri="{FF2B5EF4-FFF2-40B4-BE49-F238E27FC236}">
                  <a16:creationId xmlns:a16="http://schemas.microsoft.com/office/drawing/2014/main" id="{A368EC50-0623-406C-A638-9EA8656B3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56" t="63051" r="88518" b="-28701"/>
            <a:stretch/>
          </p:blipFill>
          <p:spPr>
            <a:xfrm>
              <a:off x="56635" y="184325"/>
              <a:ext cx="1422644" cy="3891729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73E1A395-7106-4DC8-8D7E-C82A25C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tretch>
              <a:fillRect/>
            </a:stretch>
          </p:blipFill>
          <p:spPr>
            <a:xfrm>
              <a:off x="44970" y="610974"/>
              <a:ext cx="1422644" cy="1171776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3B53E8F3-3A0A-4FE2-AC0C-64CE5FE65CCA}"/>
              </a:ext>
            </a:extLst>
          </p:cNvPr>
          <p:cNvSpPr txBox="1"/>
          <p:nvPr/>
        </p:nvSpPr>
        <p:spPr>
          <a:xfrm>
            <a:off x="8724275" y="610974"/>
            <a:ext cx="3267856" cy="5882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1BAEF7B-6B39-405F-B8C0-2519D5FECE73}"/>
              </a:ext>
            </a:extLst>
          </p:cNvPr>
          <p:cNvSpPr txBox="1"/>
          <p:nvPr/>
        </p:nvSpPr>
        <p:spPr>
          <a:xfrm>
            <a:off x="2076965" y="470941"/>
            <a:ext cx="100584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200" b="1" dirty="0">
                <a:solidFill>
                  <a:srgbClr val="414987"/>
                </a:solidFill>
                <a:ea typeface="Calibri"/>
                <a:cs typeface="Calibri"/>
              </a:rPr>
              <a:t>Favelas e Comunidades Urbanas no IBGE</a:t>
            </a:r>
            <a:endParaRPr lang="pt-BR" sz="3200" dirty="0">
              <a:solidFill>
                <a:srgbClr val="414987"/>
              </a:solidFill>
              <a:ea typeface="Calibri"/>
              <a:cs typeface="Calibri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0D5F3F1-5D04-4CA1-B0C0-485BF6AF6382}"/>
              </a:ext>
            </a:extLst>
          </p:cNvPr>
          <p:cNvSpPr txBox="1"/>
          <p:nvPr/>
        </p:nvSpPr>
        <p:spPr>
          <a:xfrm>
            <a:off x="2221744" y="1001392"/>
            <a:ext cx="7468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2060"/>
                </a:solidFill>
              </a:rPr>
              <a:t>Além da insegurança jurídica da posse, </a:t>
            </a:r>
          </a:p>
          <a:p>
            <a:pPr algn="ctr"/>
            <a:r>
              <a:rPr lang="pt-BR" sz="2000" dirty="0">
                <a:solidFill>
                  <a:srgbClr val="002060"/>
                </a:solidFill>
              </a:rPr>
              <a:t>pelo menos um dos critérios abaixo: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FD86FB1-FA72-4AA5-81F7-A81888D429B4}"/>
              </a:ext>
            </a:extLst>
          </p:cNvPr>
          <p:cNvSpPr txBox="1"/>
          <p:nvPr/>
        </p:nvSpPr>
        <p:spPr>
          <a:xfrm>
            <a:off x="1926850" y="2849432"/>
            <a:ext cx="4029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“Ausência ou oferta incompleta e/ou precária de serviços públicos (...) por parte das instituições competentes.”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B3D1CFE-BCCE-4A8B-9071-68BCDF34B551}"/>
              </a:ext>
            </a:extLst>
          </p:cNvPr>
          <p:cNvSpPr txBox="1"/>
          <p:nvPr/>
        </p:nvSpPr>
        <p:spPr>
          <a:xfrm>
            <a:off x="6743923" y="3034098"/>
            <a:ext cx="50660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i="1" dirty="0"/>
              <a:t>“Predomínio de edificações, arruamento e infraestrutura que usualmente são autoproduzidos </a:t>
            </a:r>
          </a:p>
          <a:p>
            <a:pPr algn="just"/>
            <a:r>
              <a:rPr lang="pt-BR" i="1" dirty="0"/>
              <a:t>e/ou se orientam por parâmetros urbanísticos e </a:t>
            </a:r>
          </a:p>
          <a:p>
            <a:pPr algn="just"/>
            <a:r>
              <a:rPr lang="pt-BR" i="1" dirty="0"/>
              <a:t>construtivos distintos dos  definidos pelos órgãos  públicos.”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E65C68-7BAF-4415-B0A4-C27857FFE4FD}"/>
              </a:ext>
            </a:extLst>
          </p:cNvPr>
          <p:cNvSpPr txBox="1"/>
          <p:nvPr/>
        </p:nvSpPr>
        <p:spPr>
          <a:xfrm>
            <a:off x="1908570" y="4346435"/>
            <a:ext cx="4835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/>
              <a:t>“Localização em áreas com restrição à ocupação definidas pela legislação ambiental ou urbanística (...) ou em sítios urbanos caracterizados como áreas de risco ambiental.”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7D80E6A-194E-45EE-B267-A3B5294B84A1}"/>
              </a:ext>
            </a:extLst>
          </p:cNvPr>
          <p:cNvSpPr txBox="1"/>
          <p:nvPr/>
        </p:nvSpPr>
        <p:spPr>
          <a:xfrm>
            <a:off x="1765092" y="6506778"/>
            <a:ext cx="63183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/>
              <a:t>Fonte: Favelas e Comunidades Urbana. Resultados do Universo. Censo 2022</a:t>
            </a:r>
            <a:r>
              <a:rPr lang="pt-BR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16018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16336A90-3ABA-4B34-A354-8816A4EB0C4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 descr="Uma imagem contendo Interface gráfica do usuário&#10;&#10;O conteúdo gerado por IA pode estar incorreto.">
              <a:extLst>
                <a:ext uri="{FF2B5EF4-FFF2-40B4-BE49-F238E27FC236}">
                  <a16:creationId xmlns:a16="http://schemas.microsoft.com/office/drawing/2014/main" id="{2381C0E8-0B8F-A793-91FC-099893169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8A98B7A4-95FF-4648-88D3-EA73E1E09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779"/>
            <a:stretch/>
          </p:blipFill>
          <p:spPr>
            <a:xfrm>
              <a:off x="600310" y="2264618"/>
              <a:ext cx="2097920" cy="272353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5F9705F-DA5A-4039-9F0D-67E5F86AAF8C}"/>
              </a:ext>
            </a:extLst>
          </p:cNvPr>
          <p:cNvSpPr txBox="1"/>
          <p:nvPr/>
        </p:nvSpPr>
        <p:spPr>
          <a:xfrm>
            <a:off x="3162770" y="3110195"/>
            <a:ext cx="759687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dirty="0">
                <a:solidFill>
                  <a:prstClr val="white"/>
                </a:solidFill>
                <a:latin typeface="Calibri" panose="020F0502020204030204"/>
              </a:rPr>
              <a:t>Obrigada!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506007-0D6C-439F-B1ED-853B00535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34" y="6032292"/>
            <a:ext cx="29146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899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1366</Words>
  <Application>Microsoft Office PowerPoint</Application>
  <PresentationFormat>Widescreen</PresentationFormat>
  <Paragraphs>172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9" baseType="lpstr">
      <vt:lpstr>Aptos</vt:lpstr>
      <vt:lpstr>Aptos Narrow</vt:lpstr>
      <vt:lpstr>Arial</vt:lpstr>
      <vt:lpstr>Calibri</vt:lpstr>
      <vt:lpstr>Calibri Light</vt:lpstr>
      <vt:lpstr>GeoWebRegular</vt:lpstr>
      <vt:lpstr>Open Sans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Marcela Pereira Lima</dc:creator>
  <cp:lastModifiedBy>Neilia Maria Fernandes Souza</cp:lastModifiedBy>
  <cp:revision>101</cp:revision>
  <dcterms:created xsi:type="dcterms:W3CDTF">2025-11-12T14:40:43Z</dcterms:created>
  <dcterms:modified xsi:type="dcterms:W3CDTF">2025-12-15T12:21:33Z</dcterms:modified>
</cp:coreProperties>
</file>